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T Sans Narrow"/>
      <p:regular r:id="rId16"/>
      <p:bold r:id="rId17"/>
    </p:embeddedFont>
    <p:embeddedFont>
      <p:font typeface="Open Sa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OpenSans-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TSansNarrow-bold.fntdata"/><Relationship Id="rId16" Type="http://schemas.openxmlformats.org/officeDocument/2006/relationships/font" Target="fonts/PTSansNarrow-regular.fntdata"/><Relationship Id="rId5" Type="http://schemas.openxmlformats.org/officeDocument/2006/relationships/notesMaster" Target="notesMasters/notesMaster1.xml"/><Relationship Id="rId19" Type="http://schemas.openxmlformats.org/officeDocument/2006/relationships/font" Target="fonts/OpenSans-bold.fntdata"/><Relationship Id="rId6" Type="http://schemas.openxmlformats.org/officeDocument/2006/relationships/slide" Target="slides/slide1.xml"/><Relationship Id="rId18" Type="http://schemas.openxmlformats.org/officeDocument/2006/relationships/font" Target="fonts/OpenSans-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8297879c12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8297879c12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8297879c12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8297879c12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8297879c12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8297879c12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8297879c1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8297879c1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8297879c12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8297879c12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8297879c12_0_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8297879c12_0_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descr="White cloud in front of dark blue star-filled sky" id="66" name="Google Shape;66;p13"/>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67" name="Google Shape;67;p13"/>
          <p:cNvSpPr txBox="1"/>
          <p:nvPr>
            <p:ph type="ctrTitle"/>
          </p:nvPr>
        </p:nvSpPr>
        <p:spPr>
          <a:xfrm>
            <a:off x="254025" y="1751775"/>
            <a:ext cx="8733600" cy="1022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6000"/>
              <a:t>POSTOPERATIVE MANAGEMENT</a:t>
            </a:r>
            <a:endParaRPr sz="6000"/>
          </a:p>
        </p:txBody>
      </p:sp>
      <p:cxnSp>
        <p:nvCxnSpPr>
          <p:cNvPr id="68" name="Google Shape;68;p13"/>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rot="-1144421">
            <a:off x="2736546" y="1899902"/>
            <a:ext cx="4067827" cy="134370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t>THANK YOU</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POSTOPERATIVE MANAGEMENT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4" name="Google Shape;74;p14"/>
          <p:cNvSpPr txBox="1"/>
          <p:nvPr>
            <p:ph idx="1" type="body"/>
          </p:nvPr>
        </p:nvSpPr>
        <p:spPr>
          <a:xfrm>
            <a:off x="311700" y="1106375"/>
            <a:ext cx="8520600" cy="385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completion of surgery, patient was shifted to the RICU for postoperative management</a:t>
            </a:r>
            <a:endParaRPr/>
          </a:p>
          <a:p>
            <a:pPr indent="0" lvl="0" marL="0" rtl="0" algn="l">
              <a:spcBef>
                <a:spcPts val="1200"/>
              </a:spcBef>
              <a:spcAft>
                <a:spcPts val="0"/>
              </a:spcAft>
              <a:buNone/>
            </a:pPr>
            <a:r>
              <a:rPr lang="en" u="sng"/>
              <a:t>Patient Condition after shifting to RICU:</a:t>
            </a:r>
            <a:endParaRPr u="sng"/>
          </a:p>
          <a:p>
            <a:pPr indent="-342900" lvl="0" marL="457200" rtl="0" algn="l">
              <a:lnSpc>
                <a:spcPct val="150000"/>
              </a:lnSpc>
              <a:spcBef>
                <a:spcPts val="1200"/>
              </a:spcBef>
              <a:spcAft>
                <a:spcPts val="0"/>
              </a:spcAft>
              <a:buSzPts val="1800"/>
              <a:buChar char="●"/>
            </a:pPr>
            <a:r>
              <a:rPr lang="en"/>
              <a:t>Patient was conscious/coherent</a:t>
            </a:r>
            <a:endParaRPr/>
          </a:p>
          <a:p>
            <a:pPr indent="-342900" lvl="0" marL="457200" rtl="0" algn="l">
              <a:lnSpc>
                <a:spcPct val="150000"/>
              </a:lnSpc>
              <a:spcBef>
                <a:spcPts val="0"/>
              </a:spcBef>
              <a:spcAft>
                <a:spcPts val="0"/>
              </a:spcAft>
              <a:buSzPts val="1800"/>
              <a:buChar char="●"/>
            </a:pPr>
            <a:r>
              <a:rPr lang="en"/>
              <a:t>PR - 96 bpm</a:t>
            </a:r>
            <a:endParaRPr/>
          </a:p>
          <a:p>
            <a:pPr indent="-342900" lvl="0" marL="457200" rtl="0" algn="l">
              <a:lnSpc>
                <a:spcPct val="150000"/>
              </a:lnSpc>
              <a:spcBef>
                <a:spcPts val="0"/>
              </a:spcBef>
              <a:spcAft>
                <a:spcPts val="0"/>
              </a:spcAft>
              <a:buSzPts val="1800"/>
              <a:buChar char="●"/>
            </a:pPr>
            <a:r>
              <a:rPr lang="en"/>
              <a:t>BP - 100/60</a:t>
            </a:r>
            <a:endParaRPr/>
          </a:p>
          <a:p>
            <a:pPr indent="-342900" lvl="0" marL="457200" rtl="0" algn="l">
              <a:lnSpc>
                <a:spcPct val="150000"/>
              </a:lnSpc>
              <a:spcBef>
                <a:spcPts val="0"/>
              </a:spcBef>
              <a:spcAft>
                <a:spcPts val="0"/>
              </a:spcAft>
              <a:buSzPts val="1800"/>
              <a:buChar char="●"/>
            </a:pPr>
            <a:r>
              <a:rPr lang="en"/>
              <a:t>SPO</a:t>
            </a:r>
            <a:r>
              <a:rPr baseline="-25000" lang="en"/>
              <a:t>2</a:t>
            </a:r>
            <a:r>
              <a:rPr lang="en"/>
              <a:t> - 97% with 4L of O</a:t>
            </a:r>
            <a:r>
              <a:rPr baseline="-25000" lang="en"/>
              <a:t>2</a:t>
            </a:r>
            <a:endParaRPr baseline="-25000"/>
          </a:p>
          <a:p>
            <a:pPr indent="-342900" lvl="0" marL="457200" rtl="0" algn="l">
              <a:lnSpc>
                <a:spcPct val="150000"/>
              </a:lnSpc>
              <a:spcBef>
                <a:spcPts val="0"/>
              </a:spcBef>
              <a:spcAft>
                <a:spcPts val="0"/>
              </a:spcAft>
              <a:buSzPts val="1800"/>
              <a:buChar char="●"/>
            </a:pPr>
            <a:r>
              <a:rPr lang="en"/>
              <a:t>RS - Bilateral Air entry present</a:t>
            </a:r>
            <a:endParaRPr/>
          </a:p>
          <a:p>
            <a:pPr indent="-342900" lvl="0" marL="457200" rtl="0" algn="l">
              <a:lnSpc>
                <a:spcPct val="150000"/>
              </a:lnSpc>
              <a:spcBef>
                <a:spcPts val="0"/>
              </a:spcBef>
              <a:spcAft>
                <a:spcPts val="0"/>
              </a:spcAft>
              <a:buSzPts val="1800"/>
              <a:buChar char="●"/>
            </a:pPr>
            <a:r>
              <a:rPr lang="en"/>
              <a:t>CVS - S1 S2 heard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POSTOPERATIVE MANAGEMENT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80" name="Google Shape;80;p15"/>
          <p:cNvSpPr txBox="1"/>
          <p:nvPr>
            <p:ph idx="1" type="body"/>
          </p:nvPr>
        </p:nvSpPr>
        <p:spPr>
          <a:xfrm>
            <a:off x="311700" y="1106375"/>
            <a:ext cx="8696700" cy="385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It is very important, especially in morbidly Obese patients</a:t>
            </a:r>
            <a:endParaRPr/>
          </a:p>
        </p:txBody>
      </p:sp>
      <p:sp>
        <p:nvSpPr>
          <p:cNvPr id="81" name="Google Shape;81;p15"/>
          <p:cNvSpPr/>
          <p:nvPr/>
        </p:nvSpPr>
        <p:spPr>
          <a:xfrm>
            <a:off x="3497575" y="2854300"/>
            <a:ext cx="2025900" cy="567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POSTOPERATIVE MANAGEMENT</a:t>
            </a:r>
            <a:endParaRPr>
              <a:latin typeface="Open Sans"/>
              <a:ea typeface="Open Sans"/>
              <a:cs typeface="Open Sans"/>
              <a:sym typeface="Open Sans"/>
            </a:endParaRPr>
          </a:p>
        </p:txBody>
      </p:sp>
      <p:sp>
        <p:nvSpPr>
          <p:cNvPr id="82" name="Google Shape;82;p15"/>
          <p:cNvSpPr/>
          <p:nvPr/>
        </p:nvSpPr>
        <p:spPr>
          <a:xfrm>
            <a:off x="1522200" y="1610600"/>
            <a:ext cx="2025900" cy="567000"/>
          </a:xfrm>
          <a:prstGeom prst="rect">
            <a:avLst/>
          </a:prstGeom>
          <a:solidFill>
            <a:srgbClr val="674EA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POSITION</a:t>
            </a:r>
            <a:endParaRPr>
              <a:latin typeface="Open Sans"/>
              <a:ea typeface="Open Sans"/>
              <a:cs typeface="Open Sans"/>
              <a:sym typeface="Open Sans"/>
            </a:endParaRPr>
          </a:p>
        </p:txBody>
      </p:sp>
      <p:sp>
        <p:nvSpPr>
          <p:cNvPr id="83" name="Google Shape;83;p15"/>
          <p:cNvSpPr/>
          <p:nvPr/>
        </p:nvSpPr>
        <p:spPr>
          <a:xfrm>
            <a:off x="5349700" y="1610600"/>
            <a:ext cx="2025900" cy="56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OXYGENATION</a:t>
            </a:r>
            <a:endParaRPr>
              <a:latin typeface="Open Sans"/>
              <a:ea typeface="Open Sans"/>
              <a:cs typeface="Open Sans"/>
              <a:sym typeface="Open Sans"/>
            </a:endParaRPr>
          </a:p>
        </p:txBody>
      </p:sp>
      <p:sp>
        <p:nvSpPr>
          <p:cNvPr id="84" name="Google Shape;84;p15"/>
          <p:cNvSpPr/>
          <p:nvPr/>
        </p:nvSpPr>
        <p:spPr>
          <a:xfrm>
            <a:off x="501275" y="3106225"/>
            <a:ext cx="2025900" cy="567000"/>
          </a:xfrm>
          <a:prstGeom prst="re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ANALGESIA</a:t>
            </a:r>
            <a:endParaRPr>
              <a:latin typeface="Open Sans"/>
              <a:ea typeface="Open Sans"/>
              <a:cs typeface="Open Sans"/>
              <a:sym typeface="Open Sans"/>
            </a:endParaRPr>
          </a:p>
        </p:txBody>
      </p:sp>
      <p:sp>
        <p:nvSpPr>
          <p:cNvPr id="85" name="Google Shape;85;p15"/>
          <p:cNvSpPr/>
          <p:nvPr/>
        </p:nvSpPr>
        <p:spPr>
          <a:xfrm>
            <a:off x="6730200" y="3182425"/>
            <a:ext cx="2025900" cy="567000"/>
          </a:xfrm>
          <a:prstGeom prst="rect">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PREVENTION OF COMPLICATIONS</a:t>
            </a:r>
            <a:endParaRPr>
              <a:latin typeface="Open Sans"/>
              <a:ea typeface="Open Sans"/>
              <a:cs typeface="Open Sans"/>
              <a:sym typeface="Open Sans"/>
            </a:endParaRPr>
          </a:p>
        </p:txBody>
      </p:sp>
      <p:sp>
        <p:nvSpPr>
          <p:cNvPr id="86" name="Google Shape;86;p15"/>
          <p:cNvSpPr/>
          <p:nvPr/>
        </p:nvSpPr>
        <p:spPr>
          <a:xfrm>
            <a:off x="3497575" y="4315900"/>
            <a:ext cx="2025900" cy="567000"/>
          </a:xfrm>
          <a:prstGeom prst="rect">
            <a:avLst/>
          </a:prstGeom>
          <a:solidFill>
            <a:srgbClr val="CC412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ANTITHROMBOSIS</a:t>
            </a:r>
            <a:endParaRPr>
              <a:latin typeface="Open Sans"/>
              <a:ea typeface="Open Sans"/>
              <a:cs typeface="Open Sans"/>
              <a:sym typeface="Open Sans"/>
            </a:endParaRPr>
          </a:p>
        </p:txBody>
      </p:sp>
      <p:cxnSp>
        <p:nvCxnSpPr>
          <p:cNvPr id="87" name="Google Shape;87;p15"/>
          <p:cNvCxnSpPr>
            <a:stCxn id="81" idx="0"/>
            <a:endCxn id="82" idx="2"/>
          </p:cNvCxnSpPr>
          <p:nvPr/>
        </p:nvCxnSpPr>
        <p:spPr>
          <a:xfrm rot="10800000">
            <a:off x="2535025" y="2177500"/>
            <a:ext cx="1975500" cy="676800"/>
          </a:xfrm>
          <a:prstGeom prst="straightConnector1">
            <a:avLst/>
          </a:prstGeom>
          <a:noFill/>
          <a:ln cap="flat" cmpd="sng" w="19050">
            <a:solidFill>
              <a:srgbClr val="000000"/>
            </a:solidFill>
            <a:prstDash val="solid"/>
            <a:round/>
            <a:headEnd len="med" w="med" type="none"/>
            <a:tailEnd len="med" w="med" type="triangle"/>
          </a:ln>
        </p:spPr>
      </p:cxnSp>
      <p:cxnSp>
        <p:nvCxnSpPr>
          <p:cNvPr id="88" name="Google Shape;88;p15"/>
          <p:cNvCxnSpPr>
            <a:stCxn id="81" idx="0"/>
            <a:endCxn id="83" idx="2"/>
          </p:cNvCxnSpPr>
          <p:nvPr/>
        </p:nvCxnSpPr>
        <p:spPr>
          <a:xfrm flipH="1" rot="10800000">
            <a:off x="4510525" y="2177500"/>
            <a:ext cx="1852200" cy="676800"/>
          </a:xfrm>
          <a:prstGeom prst="straightConnector1">
            <a:avLst/>
          </a:prstGeom>
          <a:noFill/>
          <a:ln cap="flat" cmpd="sng" w="19050">
            <a:solidFill>
              <a:srgbClr val="000000"/>
            </a:solidFill>
            <a:prstDash val="solid"/>
            <a:round/>
            <a:headEnd len="med" w="med" type="none"/>
            <a:tailEnd len="med" w="med" type="triangle"/>
          </a:ln>
        </p:spPr>
      </p:cxnSp>
      <p:cxnSp>
        <p:nvCxnSpPr>
          <p:cNvPr id="89" name="Google Shape;89;p15"/>
          <p:cNvCxnSpPr>
            <a:stCxn id="81" idx="2"/>
            <a:endCxn id="86" idx="0"/>
          </p:cNvCxnSpPr>
          <p:nvPr/>
        </p:nvCxnSpPr>
        <p:spPr>
          <a:xfrm>
            <a:off x="4510525" y="3421300"/>
            <a:ext cx="0" cy="894600"/>
          </a:xfrm>
          <a:prstGeom prst="straightConnector1">
            <a:avLst/>
          </a:prstGeom>
          <a:noFill/>
          <a:ln cap="flat" cmpd="sng" w="19050">
            <a:solidFill>
              <a:srgbClr val="000000"/>
            </a:solidFill>
            <a:prstDash val="solid"/>
            <a:round/>
            <a:headEnd len="med" w="med" type="none"/>
            <a:tailEnd len="med" w="med" type="triangle"/>
          </a:ln>
        </p:spPr>
      </p:cxnSp>
      <p:cxnSp>
        <p:nvCxnSpPr>
          <p:cNvPr id="90" name="Google Shape;90;p15"/>
          <p:cNvCxnSpPr>
            <a:stCxn id="81" idx="1"/>
            <a:endCxn id="84" idx="3"/>
          </p:cNvCxnSpPr>
          <p:nvPr/>
        </p:nvCxnSpPr>
        <p:spPr>
          <a:xfrm flipH="1">
            <a:off x="2527075" y="3137800"/>
            <a:ext cx="970500" cy="252000"/>
          </a:xfrm>
          <a:prstGeom prst="straightConnector1">
            <a:avLst/>
          </a:prstGeom>
          <a:noFill/>
          <a:ln cap="flat" cmpd="sng" w="19050">
            <a:solidFill>
              <a:srgbClr val="000000"/>
            </a:solidFill>
            <a:prstDash val="solid"/>
            <a:round/>
            <a:headEnd len="med" w="med" type="none"/>
            <a:tailEnd len="med" w="med" type="triangle"/>
          </a:ln>
        </p:spPr>
      </p:cxnSp>
      <p:cxnSp>
        <p:nvCxnSpPr>
          <p:cNvPr id="91" name="Google Shape;91;p15"/>
          <p:cNvCxnSpPr>
            <a:stCxn id="81" idx="3"/>
            <a:endCxn id="85" idx="1"/>
          </p:cNvCxnSpPr>
          <p:nvPr/>
        </p:nvCxnSpPr>
        <p:spPr>
          <a:xfrm>
            <a:off x="5523475" y="3137800"/>
            <a:ext cx="1206600" cy="3282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POSITION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7" name="Google Shape;97;p16"/>
          <p:cNvSpPr txBox="1"/>
          <p:nvPr>
            <p:ph idx="1" type="body"/>
          </p:nvPr>
        </p:nvSpPr>
        <p:spPr>
          <a:xfrm>
            <a:off x="311700" y="1106375"/>
            <a:ext cx="4260300" cy="385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Sitting / semirecumbent position</a:t>
            </a:r>
            <a:endParaRPr/>
          </a:p>
        </p:txBody>
      </p:sp>
      <p:pic>
        <p:nvPicPr>
          <p:cNvPr id="98" name="Google Shape;98;p16"/>
          <p:cNvPicPr preferRelativeResize="0"/>
          <p:nvPr/>
        </p:nvPicPr>
        <p:blipFill>
          <a:blip r:embed="rId3">
            <a:alphaModFix/>
          </a:blip>
          <a:stretch>
            <a:fillRect/>
          </a:stretch>
        </p:blipFill>
        <p:spPr>
          <a:xfrm>
            <a:off x="5715000" y="847625"/>
            <a:ext cx="2764707" cy="3686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OXYGENATION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4" name="Google Shape;104;p17"/>
          <p:cNvSpPr txBox="1"/>
          <p:nvPr>
            <p:ph idx="1" type="body"/>
          </p:nvPr>
        </p:nvSpPr>
        <p:spPr>
          <a:xfrm>
            <a:off x="311700" y="1106375"/>
            <a:ext cx="4260300" cy="385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CPAP</a:t>
            </a:r>
            <a:endParaRPr/>
          </a:p>
        </p:txBody>
      </p:sp>
      <p:pic>
        <p:nvPicPr>
          <p:cNvPr id="105" name="Google Shape;105;p17"/>
          <p:cNvPicPr preferRelativeResize="0"/>
          <p:nvPr/>
        </p:nvPicPr>
        <p:blipFill>
          <a:blip r:embed="rId3">
            <a:alphaModFix/>
          </a:blip>
          <a:stretch>
            <a:fillRect/>
          </a:stretch>
        </p:blipFill>
        <p:spPr>
          <a:xfrm>
            <a:off x="3597550" y="1304825"/>
            <a:ext cx="5394051" cy="2503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ANALGESIA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1" name="Google Shape;111;p18"/>
          <p:cNvSpPr txBox="1"/>
          <p:nvPr>
            <p:ph idx="1" type="body"/>
          </p:nvPr>
        </p:nvSpPr>
        <p:spPr>
          <a:xfrm>
            <a:off x="311700" y="1106375"/>
            <a:ext cx="4260300" cy="385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Multimodal</a:t>
            </a:r>
            <a:r>
              <a:rPr lang="en"/>
              <a:t> </a:t>
            </a:r>
            <a:r>
              <a:rPr lang="en"/>
              <a:t>analgesia </a:t>
            </a:r>
            <a:endParaRPr/>
          </a:p>
          <a:p>
            <a:pPr indent="-342900" lvl="0" marL="457200" rtl="0" algn="l">
              <a:spcBef>
                <a:spcPts val="0"/>
              </a:spcBef>
              <a:spcAft>
                <a:spcPts val="0"/>
              </a:spcAft>
              <a:buSzPts val="1800"/>
              <a:buChar char="●"/>
            </a:pPr>
            <a:r>
              <a:rPr lang="en"/>
              <a:t>Regional Analgesia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ANTITHROMBOSIS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7" name="Google Shape;117;p19"/>
          <p:cNvSpPr txBox="1"/>
          <p:nvPr>
            <p:ph idx="1" type="body"/>
          </p:nvPr>
        </p:nvSpPr>
        <p:spPr>
          <a:xfrm>
            <a:off x="311700" y="1106375"/>
            <a:ext cx="4260300" cy="385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Low molecular </a:t>
            </a:r>
            <a:r>
              <a:rPr lang="en"/>
              <a:t>weight</a:t>
            </a:r>
            <a:r>
              <a:rPr lang="en"/>
              <a:t> heparin (LMWH) </a:t>
            </a:r>
            <a:r>
              <a:rPr lang="en"/>
              <a:t>Prophylactic</a:t>
            </a:r>
            <a:r>
              <a:rPr lang="en"/>
              <a:t> dose started in next day morning</a:t>
            </a:r>
            <a:endParaRPr/>
          </a:p>
          <a:p>
            <a:pPr indent="-342900" lvl="0" marL="457200" rtl="0" algn="l">
              <a:spcBef>
                <a:spcPts val="0"/>
              </a:spcBef>
              <a:spcAft>
                <a:spcPts val="0"/>
              </a:spcAft>
              <a:buSzPts val="1800"/>
              <a:buChar char="●"/>
            </a:pPr>
            <a:r>
              <a:rPr lang="en"/>
              <a:t>Tab. </a:t>
            </a:r>
            <a:r>
              <a:rPr lang="en"/>
              <a:t>Apixaban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PREVENTION OF COMPLICATIONS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3" name="Google Shape;123;p20"/>
          <p:cNvSpPr txBox="1"/>
          <p:nvPr>
            <p:ph idx="1" type="body"/>
          </p:nvPr>
        </p:nvSpPr>
        <p:spPr>
          <a:xfrm>
            <a:off x="311700" y="1106375"/>
            <a:ext cx="4260300" cy="3852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Early mobilization</a:t>
            </a:r>
            <a:endParaRPr/>
          </a:p>
          <a:p>
            <a:pPr indent="-342900" lvl="0" marL="457200" rtl="0" algn="l">
              <a:spcBef>
                <a:spcPts val="0"/>
              </a:spcBef>
              <a:spcAft>
                <a:spcPts val="0"/>
              </a:spcAft>
              <a:buSzPts val="1800"/>
              <a:buChar char="●"/>
            </a:pPr>
            <a:r>
              <a:rPr lang="en"/>
              <a:t>Compression Stockings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sz="3600"/>
          </a:p>
        </p:txBody>
      </p:sp>
      <p:sp>
        <p:nvSpPr>
          <p:cNvPr id="129" name="Google Shape;129;p21"/>
          <p:cNvSpPr txBox="1"/>
          <p:nvPr>
            <p:ph idx="1" type="body"/>
          </p:nvPr>
        </p:nvSpPr>
        <p:spPr>
          <a:xfrm>
            <a:off x="311700" y="1052250"/>
            <a:ext cx="8520600" cy="3940500"/>
          </a:xfrm>
          <a:prstGeom prst="rect">
            <a:avLst/>
          </a:prstGeom>
        </p:spPr>
        <p:txBody>
          <a:bodyPr anchorCtr="0" anchor="t" bIns="91425" lIns="91425" spcFirstLastPara="1" rIns="91425" wrap="square" tIns="91425">
            <a:normAutofit lnSpcReduction="20000"/>
          </a:bodyPr>
          <a:lstStyle/>
          <a:p>
            <a:pPr indent="-317500" lvl="0" marL="457200" rtl="0" algn="just">
              <a:lnSpc>
                <a:spcPct val="150000"/>
              </a:lnSpc>
              <a:spcBef>
                <a:spcPts val="1000"/>
              </a:spcBef>
              <a:spcAft>
                <a:spcPts val="0"/>
              </a:spcAft>
              <a:buSzPts val="1400"/>
              <a:buChar char="●"/>
            </a:pPr>
            <a:r>
              <a:rPr lang="en" sz="1400"/>
              <a:t>Regional anesthetic techniques should be considered to reduce or eliminate the requirements for systemic opioids in patients with OSA. If neuraxial anesthesia is planned, the benefits and risks of using an opioid or opioid-local anesthetic mixture as compared to local anesthetic alone must be considered.</a:t>
            </a:r>
            <a:endParaRPr sz="1400"/>
          </a:p>
          <a:p>
            <a:pPr indent="-317500" lvl="0" marL="457200" rtl="0" algn="just">
              <a:lnSpc>
                <a:spcPct val="150000"/>
              </a:lnSpc>
              <a:spcBef>
                <a:spcPts val="1000"/>
              </a:spcBef>
              <a:spcAft>
                <a:spcPts val="0"/>
              </a:spcAft>
              <a:buSzPts val="1400"/>
              <a:buChar char="●"/>
            </a:pPr>
            <a:r>
              <a:rPr lang="en" sz="1400"/>
              <a:t>If patient-controlled systemic opioids are used, continuous background infusions should be avoided or used with extreme caution. Nonsteroidal anti-inflammatory agents and other modalities should be considered to reduce opioid requirements.</a:t>
            </a:r>
            <a:endParaRPr sz="1400"/>
          </a:p>
          <a:p>
            <a:pPr indent="-317500" lvl="0" marL="457200" rtl="0" algn="just">
              <a:lnSpc>
                <a:spcPct val="150000"/>
              </a:lnSpc>
              <a:spcBef>
                <a:spcPts val="1000"/>
              </a:spcBef>
              <a:spcAft>
                <a:spcPts val="0"/>
              </a:spcAft>
              <a:buSzPts val="1400"/>
              <a:buChar char="●"/>
            </a:pPr>
            <a:r>
              <a:rPr lang="en" sz="1400"/>
              <a:t>Supplemental oxygen should be administered continuously to all patients who are at increased perioperative risk from OSA until they are able to maintain their baseline oxygen saturation while breathing room air.</a:t>
            </a:r>
            <a:endParaRPr sz="1400"/>
          </a:p>
          <a:p>
            <a:pPr indent="-317500" lvl="0" marL="457200" rtl="0" algn="just">
              <a:lnSpc>
                <a:spcPct val="150000"/>
              </a:lnSpc>
              <a:spcBef>
                <a:spcPts val="1000"/>
              </a:spcBef>
              <a:spcAft>
                <a:spcPts val="0"/>
              </a:spcAft>
              <a:buSzPts val="1400"/>
              <a:buChar char="●"/>
            </a:pPr>
            <a:r>
              <a:rPr lang="en" sz="1400"/>
              <a:t>Hospitalized patients at increased risk of respiratory compromise from OSA should be monitored with continuous pulse oximetry after discharge from the recovery room. </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